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58" r:id="rId1"/>
  </p:sldMasterIdLst>
  <p:notesMasterIdLst>
    <p:notesMasterId r:id="rId30"/>
  </p:notesMasterIdLst>
  <p:handoutMasterIdLst>
    <p:handoutMasterId r:id="rId31"/>
  </p:handoutMasterIdLst>
  <p:sldIdLst>
    <p:sldId id="731" r:id="rId2"/>
    <p:sldId id="1640" r:id="rId3"/>
    <p:sldId id="1593" r:id="rId4"/>
    <p:sldId id="1657" r:id="rId5"/>
    <p:sldId id="1659" r:id="rId6"/>
    <p:sldId id="1660" r:id="rId7"/>
    <p:sldId id="1661" r:id="rId8"/>
    <p:sldId id="1662" r:id="rId9"/>
    <p:sldId id="1665" r:id="rId10"/>
    <p:sldId id="1666" r:id="rId11"/>
    <p:sldId id="1667" r:id="rId12"/>
    <p:sldId id="1668" r:id="rId13"/>
    <p:sldId id="1669" r:id="rId14"/>
    <p:sldId id="1670" r:id="rId15"/>
    <p:sldId id="1671" r:id="rId16"/>
    <p:sldId id="1672" r:id="rId17"/>
    <p:sldId id="1673" r:id="rId18"/>
    <p:sldId id="1680" r:id="rId19"/>
    <p:sldId id="1633" r:id="rId20"/>
    <p:sldId id="1636" r:id="rId21"/>
    <p:sldId id="1677" r:id="rId22"/>
    <p:sldId id="1683" r:id="rId23"/>
    <p:sldId id="1638" r:id="rId24"/>
    <p:sldId id="1684" r:id="rId25"/>
    <p:sldId id="1682" r:id="rId26"/>
    <p:sldId id="1685" r:id="rId27"/>
    <p:sldId id="1686" r:id="rId28"/>
    <p:sldId id="1601" r:id="rId29"/>
  </p:sldIdLst>
  <p:sldSz cx="12192000" cy="6858000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{505F2C04-C923-438B-8C0F-E0CD2BADF298}">
      <wppc:fontMiss xmlns="" xmlns:wppc="http://www.wps.cn/officeDocument/PresentationCustomData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87E04"/>
    <a:srgbClr val="4269BD"/>
    <a:srgbClr val="1557AE"/>
    <a:srgbClr val="E97C30"/>
    <a:srgbClr val="3A97D7"/>
    <a:srgbClr val="FFC000"/>
    <a:srgbClr val="1F4E79"/>
    <a:srgbClr val="0070C0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29" autoAdjust="0"/>
    <p:restoredTop sz="96379" autoAdjust="0"/>
  </p:normalViewPr>
  <p:slideViewPr>
    <p:cSldViewPr snapToGrid="0">
      <p:cViewPr varScale="1">
        <p:scale>
          <a:sx n="111" d="100"/>
          <a:sy n="111" d="100"/>
        </p:scale>
        <p:origin x="258" y="102"/>
      </p:cViewPr>
      <p:guideLst/>
    </p:cSldViewPr>
  </p:slideViewPr>
  <p:outlineViewPr>
    <p:cViewPr>
      <p:scale>
        <a:sx n="33" d="100"/>
        <a:sy n="33" d="100"/>
      </p:scale>
      <p:origin x="0" y="-774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9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047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90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47CB-3076-4026-8B18-63F39C6D1F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9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2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7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11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0" y="91665"/>
            <a:ext cx="3214607" cy="1085040"/>
          </a:xfrm>
          <a:prstGeom prst="rect">
            <a:avLst/>
          </a:prstGeom>
        </p:spPr>
      </p:pic>
      <p:pic>
        <p:nvPicPr>
          <p:cNvPr id="18" name="Picture 4"/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622890" y="4075114"/>
            <a:ext cx="3569111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822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247081" y="196644"/>
            <a:ext cx="434909" cy="335109"/>
            <a:chOff x="3976261" y="3892343"/>
            <a:chExt cx="326182" cy="335109"/>
          </a:xfrm>
        </p:grpSpPr>
        <p:sp>
          <p:nvSpPr>
            <p:cNvPr id="17" name="六边形 16"/>
            <p:cNvSpPr/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9" name="六边形 18"/>
            <p:cNvSpPr/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六边形 19"/>
            <p:cNvSpPr/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1" name="六边形 20"/>
            <p:cNvSpPr/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2" name="六边形 21"/>
            <p:cNvSpPr/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2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849032" y="4075114"/>
            <a:ext cx="3342969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 userDrawn="1"/>
        </p:nvGrpSpPr>
        <p:grpSpPr>
          <a:xfrm>
            <a:off x="-8" y="6171726"/>
            <a:ext cx="12192003" cy="688395"/>
            <a:chOff x="-6" y="6127335"/>
            <a:chExt cx="9144002" cy="688395"/>
          </a:xfrm>
        </p:grpSpPr>
        <p:sp>
          <p:nvSpPr>
            <p:cNvPr id="13" name="流程图: 过程 12"/>
            <p:cNvSpPr/>
            <p:nvPr userDrawn="1"/>
          </p:nvSpPr>
          <p:spPr>
            <a:xfrm rot="5400000">
              <a:off x="4391995" y="2063729"/>
              <a:ext cx="360000" cy="9144001"/>
            </a:xfrm>
            <a:prstGeom prst="flowChartProcess">
              <a:avLst/>
            </a:prstGeom>
            <a:solidFill>
              <a:srgbClr val="155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grpSp>
          <p:nvGrpSpPr>
            <p:cNvPr id="3" name="组合 2"/>
            <p:cNvGrpSpPr/>
            <p:nvPr userDrawn="1"/>
          </p:nvGrpSpPr>
          <p:grpSpPr>
            <a:xfrm>
              <a:off x="7551964" y="6127335"/>
              <a:ext cx="1592032" cy="351994"/>
              <a:chOff x="7551964" y="6145091"/>
              <a:chExt cx="1592032" cy="351994"/>
            </a:xfrm>
          </p:grpSpPr>
          <p:sp>
            <p:nvSpPr>
              <p:cNvPr id="14" name="流程图: 过程 8"/>
              <p:cNvSpPr/>
              <p:nvPr userDrawn="1"/>
            </p:nvSpPr>
            <p:spPr>
              <a:xfrm rot="5400000" flipH="1">
                <a:off x="8184229" y="5512826"/>
                <a:ext cx="327501" cy="159203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9474 w 10000"/>
                  <a:gd name="connsiteY2-6" fmla="*/ 9062 h 10000"/>
                  <a:gd name="connsiteX3-7" fmla="*/ 0 w 10000"/>
                  <a:gd name="connsiteY3-8" fmla="*/ 10000 h 10000"/>
                  <a:gd name="connsiteX4-9" fmla="*/ 0 w 10000"/>
                  <a:gd name="connsiteY4-10" fmla="*/ 0 h 10000"/>
                  <a:gd name="connsiteX0-11" fmla="*/ 0 w 10075"/>
                  <a:gd name="connsiteY0-12" fmla="*/ 0 h 10000"/>
                  <a:gd name="connsiteX1-13" fmla="*/ 10000 w 10075"/>
                  <a:gd name="connsiteY1-14" fmla="*/ 0 h 10000"/>
                  <a:gd name="connsiteX2-15" fmla="*/ 10028 w 10075"/>
                  <a:gd name="connsiteY2-16" fmla="*/ 8891 h 10000"/>
                  <a:gd name="connsiteX3-17" fmla="*/ 0 w 10075"/>
                  <a:gd name="connsiteY3-18" fmla="*/ 10000 h 10000"/>
                  <a:gd name="connsiteX4-19" fmla="*/ 0 w 10075"/>
                  <a:gd name="connsiteY4-20" fmla="*/ 0 h 10000"/>
                  <a:gd name="connsiteX0-21" fmla="*/ 0 w 10335"/>
                  <a:gd name="connsiteY0-22" fmla="*/ 0 h 10000"/>
                  <a:gd name="connsiteX1-23" fmla="*/ 10000 w 10335"/>
                  <a:gd name="connsiteY1-24" fmla="*/ 0 h 10000"/>
                  <a:gd name="connsiteX2-25" fmla="*/ 10305 w 10335"/>
                  <a:gd name="connsiteY2-26" fmla="*/ 8891 h 10000"/>
                  <a:gd name="connsiteX3-27" fmla="*/ 0 w 10335"/>
                  <a:gd name="connsiteY3-28" fmla="*/ 10000 h 10000"/>
                  <a:gd name="connsiteX4-29" fmla="*/ 0 w 10335"/>
                  <a:gd name="connsiteY4-30" fmla="*/ 0 h 10000"/>
                  <a:gd name="connsiteX0-31" fmla="*/ 0 w 10000"/>
                  <a:gd name="connsiteY0-32" fmla="*/ 0 h 10000"/>
                  <a:gd name="connsiteX1-33" fmla="*/ 10000 w 10000"/>
                  <a:gd name="connsiteY1-34" fmla="*/ 0 h 10000"/>
                  <a:gd name="connsiteX2-35" fmla="*/ 9751 w 10000"/>
                  <a:gd name="connsiteY2-36" fmla="*/ 9062 h 10000"/>
                  <a:gd name="connsiteX3-37" fmla="*/ 0 w 10000"/>
                  <a:gd name="connsiteY3-38" fmla="*/ 10000 h 10000"/>
                  <a:gd name="connsiteX4-39" fmla="*/ 0 w 10000"/>
                  <a:gd name="connsiteY4-40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cubicBezTo>
                      <a:pt x="9825" y="3021"/>
                      <a:pt x="9926" y="6041"/>
                      <a:pt x="9751" y="9062"/>
                    </a:cubicBez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557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926" r="53951"/>
              <a:stretch>
                <a:fillRect/>
              </a:stretch>
            </p:blipFill>
            <p:spPr>
              <a:xfrm>
                <a:off x="7971503" y="6186030"/>
                <a:ext cx="1012214" cy="311055"/>
              </a:xfrm>
              <a:prstGeom prst="rect">
                <a:avLst/>
              </a:prstGeom>
            </p:spPr>
          </p:pic>
        </p:grpSp>
      </p:grpSp>
      <p:sp>
        <p:nvSpPr>
          <p:cNvPr id="24" name="文本框 23"/>
          <p:cNvSpPr txBox="1"/>
          <p:nvPr userDrawn="1"/>
        </p:nvSpPr>
        <p:spPr>
          <a:xfrm>
            <a:off x="774700" y="13878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46069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454177" y="-19430"/>
            <a:ext cx="812329" cy="1066991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-1" fmla="*/ 0 w 661307"/>
              <a:gd name="connsiteY0-2" fmla="*/ 0 h 726621"/>
              <a:gd name="connsiteX1-3" fmla="*/ 661307 w 661307"/>
              <a:gd name="connsiteY1-4" fmla="*/ 0 h 726621"/>
              <a:gd name="connsiteX2-5" fmla="*/ 661307 w 661307"/>
              <a:gd name="connsiteY2-6" fmla="*/ 726621 h 726621"/>
              <a:gd name="connsiteX3-7" fmla="*/ 326571 w 661307"/>
              <a:gd name="connsiteY3-8" fmla="*/ 718457 h 726621"/>
              <a:gd name="connsiteX4-9" fmla="*/ 0 w 661307"/>
              <a:gd name="connsiteY4-10" fmla="*/ 726621 h 726621"/>
              <a:gd name="connsiteX5" fmla="*/ 0 w 661307"/>
              <a:gd name="connsiteY5" fmla="*/ 0 h 726621"/>
              <a:gd name="connsiteX0-11" fmla="*/ 0 w 661307"/>
              <a:gd name="connsiteY0-12" fmla="*/ 0 h 898071"/>
              <a:gd name="connsiteX1-13" fmla="*/ 661307 w 661307"/>
              <a:gd name="connsiteY1-14" fmla="*/ 0 h 898071"/>
              <a:gd name="connsiteX2-15" fmla="*/ 661307 w 661307"/>
              <a:gd name="connsiteY2-16" fmla="*/ 726621 h 898071"/>
              <a:gd name="connsiteX3-17" fmla="*/ 351063 w 661307"/>
              <a:gd name="connsiteY3-18" fmla="*/ 898071 h 898071"/>
              <a:gd name="connsiteX4-19" fmla="*/ 0 w 661307"/>
              <a:gd name="connsiteY4-20" fmla="*/ 726621 h 898071"/>
              <a:gd name="connsiteX5-21" fmla="*/ 0 w 661307"/>
              <a:gd name="connsiteY5-22" fmla="*/ 0 h 898071"/>
              <a:gd name="connsiteX0-23" fmla="*/ 0 w 661307"/>
              <a:gd name="connsiteY0-24" fmla="*/ 0 h 898071"/>
              <a:gd name="connsiteX1-25" fmla="*/ 661307 w 661307"/>
              <a:gd name="connsiteY1-26" fmla="*/ 0 h 898071"/>
              <a:gd name="connsiteX2-27" fmla="*/ 661307 w 661307"/>
              <a:gd name="connsiteY2-28" fmla="*/ 726621 h 898071"/>
              <a:gd name="connsiteX3-29" fmla="*/ 318406 w 661307"/>
              <a:gd name="connsiteY3-30" fmla="*/ 898071 h 898071"/>
              <a:gd name="connsiteX4-31" fmla="*/ 0 w 661307"/>
              <a:gd name="connsiteY4-32" fmla="*/ 726621 h 898071"/>
              <a:gd name="connsiteX5-33" fmla="*/ 0 w 661307"/>
              <a:gd name="connsiteY5-34" fmla="*/ 0 h 898071"/>
              <a:gd name="connsiteX0-35" fmla="*/ 0 w 661307"/>
              <a:gd name="connsiteY0-36" fmla="*/ 0 h 898071"/>
              <a:gd name="connsiteX1-37" fmla="*/ 661307 w 661307"/>
              <a:gd name="connsiteY1-38" fmla="*/ 0 h 898071"/>
              <a:gd name="connsiteX2-39" fmla="*/ 661307 w 661307"/>
              <a:gd name="connsiteY2-40" fmla="*/ 726621 h 898071"/>
              <a:gd name="connsiteX3-41" fmla="*/ 310242 w 661307"/>
              <a:gd name="connsiteY3-42" fmla="*/ 898071 h 898071"/>
              <a:gd name="connsiteX4-43" fmla="*/ 0 w 661307"/>
              <a:gd name="connsiteY4-44" fmla="*/ 726621 h 898071"/>
              <a:gd name="connsiteX5-45" fmla="*/ 0 w 661307"/>
              <a:gd name="connsiteY5-46" fmla="*/ 0 h 898071"/>
              <a:gd name="connsiteX0-47" fmla="*/ 0 w 661307"/>
              <a:gd name="connsiteY0-48" fmla="*/ 0 h 898071"/>
              <a:gd name="connsiteX1-49" fmla="*/ 661307 w 661307"/>
              <a:gd name="connsiteY1-50" fmla="*/ 0 h 898071"/>
              <a:gd name="connsiteX2-51" fmla="*/ 661307 w 661307"/>
              <a:gd name="connsiteY2-52" fmla="*/ 726621 h 898071"/>
              <a:gd name="connsiteX3-53" fmla="*/ 331673 w 661307"/>
              <a:gd name="connsiteY3-54" fmla="*/ 898071 h 898071"/>
              <a:gd name="connsiteX4-55" fmla="*/ 0 w 661307"/>
              <a:gd name="connsiteY4-56" fmla="*/ 726621 h 898071"/>
              <a:gd name="connsiteX5-57" fmla="*/ 0 w 661307"/>
              <a:gd name="connsiteY5-58" fmla="*/ 0 h 898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>
            <a:fillRect/>
          </a:stretch>
        </p:blipFill>
        <p:spPr>
          <a:xfrm>
            <a:off x="394816" y="195665"/>
            <a:ext cx="706397" cy="6368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95912" y="107902"/>
            <a:ext cx="150523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10236874" y="4902521"/>
            <a:ext cx="324399" cy="35858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6" name="矩形 5"/>
          <p:cNvSpPr/>
          <p:nvPr userDrawn="1"/>
        </p:nvSpPr>
        <p:spPr>
          <a:xfrm>
            <a:off x="8893022" y="6602968"/>
            <a:ext cx="3227333" cy="21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4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西安交通大学计算机科学与技术学院</a:t>
            </a:r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4432463" y="2253652"/>
            <a:ext cx="171533" cy="9036459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  <p:extLst>
      <p:ext uri="{BB962C8B-B14F-4D97-AF65-F5344CB8AC3E}">
        <p14:creationId xmlns:p14="http://schemas.microsoft.com/office/powerpoint/2010/main" val="98491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878529" y="4075114"/>
            <a:ext cx="3313472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360000"/>
            <a:ext cx="432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矩形 4"/>
          <p:cNvSpPr/>
          <p:nvPr userDrawn="1"/>
        </p:nvSpPr>
        <p:spPr>
          <a:xfrm>
            <a:off x="7873272" y="360000"/>
            <a:ext cx="432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79" y="0"/>
            <a:ext cx="2905856" cy="838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780206" y="4075114"/>
            <a:ext cx="341179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4680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1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4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2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9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9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40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87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8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7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6" r:id="rId14"/>
    <p:sldLayoutId id="2147483654" r:id="rId15"/>
    <p:sldLayoutId id="214748365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811"/>
            <a:ext cx="12192000" cy="285853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386135"/>
            <a:ext cx="12192000" cy="1106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</a:pPr>
            <a:r>
              <a:rPr lang="en-US" altLang="zh-CN" sz="6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6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电子技术实验</a:t>
            </a:r>
            <a:r>
              <a:rPr lang="en-US" altLang="zh-CN" sz="6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-2》</a:t>
            </a:r>
          </a:p>
        </p:txBody>
      </p:sp>
      <p:sp>
        <p:nvSpPr>
          <p:cNvPr id="5" name="矩形 4"/>
          <p:cNvSpPr/>
          <p:nvPr/>
        </p:nvSpPr>
        <p:spPr>
          <a:xfrm>
            <a:off x="2968615" y="5193784"/>
            <a:ext cx="6254770" cy="13295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zh-CN" altLang="en-US" sz="3200" b="1" kern="100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计算机科学与技术</a:t>
            </a:r>
            <a:r>
              <a:rPr lang="zh-CN" altLang="en-US" sz="3200" b="1" kern="100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学院 </a:t>
            </a:r>
            <a:r>
              <a:rPr lang="zh-CN" altLang="en-US" sz="3200" b="1" kern="100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实验中心</a:t>
            </a:r>
            <a:endParaRPr lang="zh-CN" altLang="zh-CN" sz="3200" b="1" kern="100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27000" algn="ctr">
              <a:lnSpc>
                <a:spcPct val="120000"/>
              </a:lnSpc>
            </a:pPr>
            <a:r>
              <a:rPr lang="en-US" altLang="zh-CN" sz="3200" b="1" kern="1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2025</a:t>
            </a:r>
            <a:r>
              <a:rPr lang="zh-CN" altLang="en-US" sz="3200" b="1" kern="1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3200" b="1" kern="1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3200" b="1" kern="1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endParaRPr lang="zh-CN" altLang="zh-CN" sz="3200" b="1" kern="100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0"/>
    </mc:Choice>
    <mc:Fallback xmlns="">
      <p:transition spd="slow" advTm="20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3" y="678011"/>
            <a:ext cx="966084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仿真文件顶层模块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7924" y="1340565"/>
            <a:ext cx="8307514" cy="4604349"/>
            <a:chOff x="265175" y="1485899"/>
            <a:chExt cx="8307514" cy="460434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l="28275" t="10627" r="20325" b="38623"/>
            <a:stretch/>
          </p:blipFill>
          <p:spPr>
            <a:xfrm>
              <a:off x="282386" y="1485899"/>
              <a:ext cx="8290303" cy="4604349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65175" y="4137278"/>
              <a:ext cx="2503903" cy="6417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77" y="2149341"/>
            <a:ext cx="8658225" cy="3181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304656" y="3420744"/>
            <a:ext cx="5410016" cy="808198"/>
            <a:chOff x="535020" y="1530346"/>
            <a:chExt cx="5410016" cy="808198"/>
          </a:xfrm>
        </p:grpSpPr>
        <p:sp>
          <p:nvSpPr>
            <p:cNvPr id="22" name="矩形 21"/>
            <p:cNvSpPr/>
            <p:nvPr/>
          </p:nvSpPr>
          <p:spPr>
            <a:xfrm>
              <a:off x="535020" y="1876879"/>
              <a:ext cx="5410016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调整至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时刻，缩放窗口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便于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观察结果。</a:t>
              </a:r>
              <a:endPara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490663" y="1530346"/>
              <a:ext cx="981222" cy="2923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776606" y="1542234"/>
              <a:ext cx="345057" cy="2923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4508" y="3980857"/>
            <a:ext cx="2505189" cy="2095767"/>
            <a:chOff x="774508" y="3972231"/>
            <a:chExt cx="2505189" cy="2095767"/>
          </a:xfrm>
        </p:grpSpPr>
        <p:pic>
          <p:nvPicPr>
            <p:cNvPr id="13" name="图片 12"/>
            <p:cNvPicPr/>
            <p:nvPr/>
          </p:nvPicPr>
          <p:blipFill rotWithShape="1">
            <a:blip r:embed="rId4"/>
            <a:srcRect r="27184"/>
            <a:stretch/>
          </p:blipFill>
          <p:spPr bwMode="auto">
            <a:xfrm>
              <a:off x="774508" y="3972231"/>
              <a:ext cx="2505189" cy="20957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1818929" y="5805577"/>
              <a:ext cx="1001909" cy="2208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724582" y="4867665"/>
            <a:ext cx="5651003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457200"/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在左侧菜单点击右键，彻底关闭程序。只关闭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仿真窗口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，程序还会在后台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661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3" y="678011"/>
            <a:ext cx="966084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设计文件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顶层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28460" y="1517860"/>
            <a:ext cx="8681718" cy="3991509"/>
            <a:chOff x="265177" y="1336629"/>
            <a:chExt cx="8681718" cy="399150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177" y="1336629"/>
              <a:ext cx="8681718" cy="3991509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498129" y="4655699"/>
              <a:ext cx="908641" cy="21566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228460" y="3636780"/>
            <a:ext cx="2257425" cy="12001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83706" y="4637092"/>
            <a:ext cx="6375622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457200"/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在左侧菜单点击右键，彻底关闭程序。只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电路图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，程序还会在后台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828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4" y="678011"/>
            <a:ext cx="990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SYNTHESIS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（如不需要下载至开发板，后续步骤可不执行。）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03971" y="1327836"/>
            <a:ext cx="5123031" cy="4486441"/>
            <a:chOff x="553374" y="1268476"/>
            <a:chExt cx="5123031" cy="448644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374" y="1268476"/>
              <a:ext cx="5123031" cy="448644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43356" y="4063043"/>
              <a:ext cx="987036" cy="2606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64" y="3308319"/>
            <a:ext cx="2683208" cy="273723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262033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367569" y="1324342"/>
            <a:ext cx="6257925" cy="5038725"/>
            <a:chOff x="581025" y="1259067"/>
            <a:chExt cx="6257925" cy="503872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025" y="1259067"/>
              <a:ext cx="6257925" cy="503872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24619" y="4071668"/>
              <a:ext cx="1475116" cy="3318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3" name="矩形 2"/>
          <p:cNvSpPr/>
          <p:nvPr/>
        </p:nvSpPr>
        <p:spPr>
          <a:xfrm>
            <a:off x="659683" y="678011"/>
            <a:ext cx="9660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322" y="3366828"/>
            <a:ext cx="3275351" cy="301729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319920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3" y="678011"/>
            <a:ext cx="966084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 AND DEBUG  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72164" y="1340565"/>
            <a:ext cx="6257925" cy="5038725"/>
            <a:chOff x="390615" y="1293064"/>
            <a:chExt cx="6257925" cy="50387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615" y="1293064"/>
              <a:ext cx="6257925" cy="503872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46521" y="5193103"/>
              <a:ext cx="1374060" cy="2501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88400" y="2794776"/>
            <a:ext cx="3883377" cy="3584514"/>
            <a:chOff x="2472267" y="2595476"/>
            <a:chExt cx="3883377" cy="35845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B5DD447-8F6B-42B9-8241-D0A0C594B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675" t="39915" r="67653" b="29444"/>
            <a:stretch/>
          </p:blipFill>
          <p:spPr>
            <a:xfrm>
              <a:off x="2472267" y="2595476"/>
              <a:ext cx="3883377" cy="358451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矩形 7"/>
            <p:cNvSpPr/>
            <p:nvPr/>
          </p:nvSpPr>
          <p:spPr>
            <a:xfrm>
              <a:off x="2844513" y="4520845"/>
              <a:ext cx="1813751" cy="2581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91217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56685" y="1340565"/>
            <a:ext cx="4667250" cy="4743450"/>
            <a:chOff x="426758" y="1247056"/>
            <a:chExt cx="4667250" cy="474345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758" y="1247056"/>
              <a:ext cx="4667250" cy="474345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81025" y="4830939"/>
              <a:ext cx="1634154" cy="2501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2285" t="11250" r="64928" b="75181"/>
          <a:stretch/>
        </p:blipFill>
        <p:spPr>
          <a:xfrm>
            <a:off x="4664062" y="1652186"/>
            <a:ext cx="2374501" cy="1417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478" y="1823220"/>
            <a:ext cx="5400000" cy="36684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326" y="2186768"/>
            <a:ext cx="5400000" cy="36684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300" y="2486038"/>
            <a:ext cx="5400000" cy="36684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845" y="2898261"/>
            <a:ext cx="5400000" cy="36684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96248F0-54C0-4400-92E8-78B8D51F3D40}"/>
              </a:ext>
            </a:extLst>
          </p:cNvPr>
          <p:cNvSpPr/>
          <p:nvPr/>
        </p:nvSpPr>
        <p:spPr>
          <a:xfrm>
            <a:off x="659683" y="678011"/>
            <a:ext cx="966084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 AND DEBUG  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22724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59575" b="62544"/>
          <a:stretch/>
        </p:blipFill>
        <p:spPr>
          <a:xfrm>
            <a:off x="1136402" y="1298305"/>
            <a:ext cx="5163590" cy="26911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84" y="1778669"/>
            <a:ext cx="4279686" cy="23815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A1C2288-4DB9-4DAF-A8B0-6C443B655029}"/>
              </a:ext>
            </a:extLst>
          </p:cNvPr>
          <p:cNvSpPr/>
          <p:nvPr/>
        </p:nvSpPr>
        <p:spPr>
          <a:xfrm>
            <a:off x="659683" y="678011"/>
            <a:ext cx="966084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 AND DEBUG  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43712" y="3681701"/>
            <a:ext cx="452283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程序下载结束后，验证开发板是否按照预期的设计工作。</a:t>
            </a:r>
          </a:p>
        </p:txBody>
      </p:sp>
      <p:sp>
        <p:nvSpPr>
          <p:cNvPr id="3" name="矩形 2"/>
          <p:cNvSpPr/>
          <p:nvPr/>
        </p:nvSpPr>
        <p:spPr>
          <a:xfrm>
            <a:off x="531864" y="4523354"/>
            <a:ext cx="1080473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30238" algn="just">
              <a:lnSpc>
                <a:spcPts val="3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流水灯（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Flowing_Light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）运行效果：开发板内部时钟驱动的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灯流水亮灭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30238" algn="just">
              <a:lnSpc>
                <a:spcPts val="3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3-8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译码器（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Decoder38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）运行效果：右侧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个拨码开关（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W16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V16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V17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）控制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位输入，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V14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U14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U15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W18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V19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U19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E19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U16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）显示二进制译码输出结果，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段数码管显示十进制译码输出结果。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60481" y="2141801"/>
            <a:ext cx="2825738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如果没有文件路径，检查目录中是否含有中文，修改后重新执行。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346115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3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9683" y="678011"/>
            <a:ext cx="966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基础门电路 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23324" y="2367557"/>
            <a:ext cx="6350717" cy="4082925"/>
            <a:chOff x="659683" y="1267116"/>
            <a:chExt cx="6350717" cy="40829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683" y="1756465"/>
              <a:ext cx="6350717" cy="359357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" name="矩形 1"/>
            <p:cNvSpPr/>
            <p:nvPr/>
          </p:nvSpPr>
          <p:spPr>
            <a:xfrm>
              <a:off x="659683" y="1267116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基础门电路设计文件：</a:t>
              </a:r>
              <a:endPara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67264" y="4295003"/>
            <a:ext cx="7062077" cy="2146192"/>
            <a:chOff x="4128995" y="4129629"/>
            <a:chExt cx="7062077" cy="214619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t="13532" b="16457"/>
            <a:stretch/>
          </p:blipFill>
          <p:spPr>
            <a:xfrm>
              <a:off x="4128995" y="4633833"/>
              <a:ext cx="7062077" cy="16419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矩形 12"/>
            <p:cNvSpPr/>
            <p:nvPr/>
          </p:nvSpPr>
          <p:spPr>
            <a:xfrm>
              <a:off x="8807214" y="4129629"/>
              <a:ext cx="23838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RTL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</a:t>
              </a:r>
              <a:endPara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59683" y="1099495"/>
            <a:ext cx="1112919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后续实验内容，</a:t>
            </a:r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新建工程编写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代码和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代码，运行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，分析运行结果即可，不用下载到开发板。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304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3" y="1217238"/>
            <a:ext cx="7147892" cy="5291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659683" y="678011"/>
            <a:ext cx="966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基础门电路仿真文件（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sim_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开头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440918" y="3272467"/>
            <a:ext cx="6415660" cy="3236489"/>
            <a:chOff x="4937760" y="3147912"/>
            <a:chExt cx="6640486" cy="343860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7760" y="3595286"/>
              <a:ext cx="6629215" cy="2991232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9281149" y="3147912"/>
              <a:ext cx="2297097" cy="4904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SIMULATION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892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51" y="1441521"/>
            <a:ext cx="8938435" cy="3795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223" t="786" b="1212"/>
          <a:stretch/>
        </p:blipFill>
        <p:spPr>
          <a:xfrm>
            <a:off x="6684724" y="1139675"/>
            <a:ext cx="5236775" cy="5321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2" y="4406477"/>
            <a:ext cx="7200900" cy="21431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9683" y="678011"/>
            <a:ext cx="966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基础电路的实现与测试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基础门电路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59682" y="1217236"/>
            <a:ext cx="5148187" cy="3111681"/>
            <a:chOff x="659682" y="1217236"/>
            <a:chExt cx="5148187" cy="311168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682" y="1217236"/>
              <a:ext cx="5148187" cy="311168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矩形 9"/>
            <p:cNvSpPr/>
            <p:nvPr/>
          </p:nvSpPr>
          <p:spPr>
            <a:xfrm>
              <a:off x="3042059" y="2769031"/>
              <a:ext cx="23667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/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实例化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and21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and21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的设计代码要在同一工程内。</a:t>
              </a:r>
              <a:endPara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96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440855" y="1717400"/>
            <a:ext cx="7308834" cy="4417929"/>
            <a:chOff x="1467461" y="1687902"/>
            <a:chExt cx="6233078" cy="3767673"/>
          </a:xfrm>
        </p:grpSpPr>
        <p:grpSp>
          <p:nvGrpSpPr>
            <p:cNvPr id="35" name="组合 34"/>
            <p:cNvGrpSpPr/>
            <p:nvPr/>
          </p:nvGrpSpPr>
          <p:grpSpPr>
            <a:xfrm rot="5400000" flipH="1">
              <a:off x="-10908" y="3166271"/>
              <a:ext cx="3767673" cy="810935"/>
              <a:chOff x="5686539" y="4717157"/>
              <a:chExt cx="4458598" cy="575302"/>
            </a:xfrm>
          </p:grpSpPr>
          <p:sp>
            <p:nvSpPr>
              <p:cNvPr id="36" name="单圆角矩形 7"/>
              <p:cNvSpPr>
                <a:spLocks noChangeArrowheads="1"/>
              </p:cNvSpPr>
              <p:nvPr/>
            </p:nvSpPr>
            <p:spPr bwMode="auto">
              <a:xfrm>
                <a:off x="9073286" y="4717157"/>
                <a:ext cx="1071851" cy="572623"/>
              </a:xfrm>
              <a:custGeom>
                <a:avLst/>
                <a:gdLst>
                  <a:gd name="T0" fmla="*/ 0 w 528877"/>
                  <a:gd name="T1" fmla="*/ 0 h 495119"/>
                  <a:gd name="T2" fmla="*/ 446153 w 528877"/>
                  <a:gd name="T3" fmla="*/ 0 h 495119"/>
                  <a:gd name="T4" fmla="*/ 528637 w 528877"/>
                  <a:gd name="T5" fmla="*/ 82551 h 495119"/>
                  <a:gd name="T6" fmla="*/ 528637 w 528877"/>
                  <a:gd name="T7" fmla="*/ 495300 h 495119"/>
                  <a:gd name="T8" fmla="*/ 0 w 528877"/>
                  <a:gd name="T9" fmla="*/ 495300 h 495119"/>
                  <a:gd name="T10" fmla="*/ 0 w 528877"/>
                  <a:gd name="T11" fmla="*/ 0 h 4951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28877"/>
                  <a:gd name="T19" fmla="*/ 0 h 495119"/>
                  <a:gd name="T20" fmla="*/ 528877 w 528877"/>
                  <a:gd name="T21" fmla="*/ 495119 h 4951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28877" h="495119">
                    <a:moveTo>
                      <a:pt x="0" y="0"/>
                    </a:moveTo>
                    <a:lnTo>
                      <a:pt x="446356" y="0"/>
                    </a:lnTo>
                    <a:cubicBezTo>
                      <a:pt x="491931" y="0"/>
                      <a:pt x="528877" y="36946"/>
                      <a:pt x="528877" y="82521"/>
                    </a:cubicBezTo>
                    <a:lnTo>
                      <a:pt x="528877" y="495119"/>
                    </a:lnTo>
                    <a:lnTo>
                      <a:pt x="0" y="495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vert270"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矩形 8"/>
              <p:cNvSpPr>
                <a:spLocks noChangeArrowheads="1"/>
              </p:cNvSpPr>
              <p:nvPr/>
            </p:nvSpPr>
            <p:spPr bwMode="auto">
              <a:xfrm>
                <a:off x="5686539" y="4719837"/>
                <a:ext cx="3386753" cy="572622"/>
              </a:xfrm>
              <a:prstGeom prst="rect">
                <a:avLst/>
              </a:prstGeom>
              <a:solidFill>
                <a:srgbClr val="DC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vert270" anchor="ctr" anchorCtr="1"/>
              <a:lstStyle/>
              <a:p>
                <a:pPr algn="ctr"/>
                <a:r>
                  <a:rPr lang="zh-CN" altLang="en-US" sz="2800" b="1" dirty="0">
                    <a:solidFill>
                      <a:schemeClr val="tx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综合应用</a:t>
                </a:r>
                <a:r>
                  <a:rPr lang="zh-CN" altLang="zh-CN" sz="2800" b="1" dirty="0">
                    <a:solidFill>
                      <a:schemeClr val="tx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975876" y="1716532"/>
              <a:ext cx="4646657" cy="707154"/>
              <a:chOff x="2161996" y="2196133"/>
              <a:chExt cx="5584069" cy="572624"/>
            </a:xfrm>
          </p:grpSpPr>
          <p:sp>
            <p:nvSpPr>
              <p:cNvPr id="39" name="单圆角矩形 3"/>
              <p:cNvSpPr>
                <a:spLocks noChangeArrowheads="1"/>
              </p:cNvSpPr>
              <p:nvPr/>
            </p:nvSpPr>
            <p:spPr bwMode="auto">
              <a:xfrm flipH="1">
                <a:off x="2161996" y="2196133"/>
                <a:ext cx="1071852" cy="572623"/>
              </a:xfrm>
              <a:custGeom>
                <a:avLst/>
                <a:gdLst>
                  <a:gd name="T0" fmla="*/ 0 w 528877"/>
                  <a:gd name="T1" fmla="*/ 0 h 495119"/>
                  <a:gd name="T2" fmla="*/ 446154 w 528877"/>
                  <a:gd name="T3" fmla="*/ 0 h 495119"/>
                  <a:gd name="T4" fmla="*/ 528638 w 528877"/>
                  <a:gd name="T5" fmla="*/ 82551 h 495119"/>
                  <a:gd name="T6" fmla="*/ 528638 w 528877"/>
                  <a:gd name="T7" fmla="*/ 495300 h 495119"/>
                  <a:gd name="T8" fmla="*/ 0 w 528877"/>
                  <a:gd name="T9" fmla="*/ 495300 h 495119"/>
                  <a:gd name="T10" fmla="*/ 0 w 528877"/>
                  <a:gd name="T11" fmla="*/ 0 h 4951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28877"/>
                  <a:gd name="T19" fmla="*/ 0 h 495119"/>
                  <a:gd name="T20" fmla="*/ 528877 w 528877"/>
                  <a:gd name="T21" fmla="*/ 495119 h 4951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28877" h="495119">
                    <a:moveTo>
                      <a:pt x="0" y="0"/>
                    </a:moveTo>
                    <a:lnTo>
                      <a:pt x="446356" y="0"/>
                    </a:lnTo>
                    <a:cubicBezTo>
                      <a:pt x="491931" y="0"/>
                      <a:pt x="528877" y="36946"/>
                      <a:pt x="528877" y="82521"/>
                    </a:cubicBezTo>
                    <a:lnTo>
                      <a:pt x="528877" y="495119"/>
                    </a:lnTo>
                    <a:lnTo>
                      <a:pt x="0" y="495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4"/>
              <p:cNvSpPr>
                <a:spLocks noChangeArrowheads="1"/>
              </p:cNvSpPr>
              <p:nvPr/>
            </p:nvSpPr>
            <p:spPr bwMode="auto">
              <a:xfrm>
                <a:off x="3240286" y="2196134"/>
                <a:ext cx="4505779" cy="572623"/>
              </a:xfrm>
              <a:prstGeom prst="rect">
                <a:avLst/>
              </a:prstGeom>
              <a:solidFill>
                <a:srgbClr val="DC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zh-CN" altLang="en-US" sz="2800" b="1" dirty="0">
                    <a:solidFill>
                      <a:schemeClr val="tx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基础电路的实现与测试</a:t>
                </a: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2959229" y="3209830"/>
              <a:ext cx="4741310" cy="710485"/>
              <a:chOff x="4472485" y="3026562"/>
              <a:chExt cx="5697817" cy="575321"/>
            </a:xfrm>
          </p:grpSpPr>
          <p:sp>
            <p:nvSpPr>
              <p:cNvPr id="43" name="单圆角矩形 7"/>
              <p:cNvSpPr>
                <a:spLocks noChangeArrowheads="1"/>
              </p:cNvSpPr>
              <p:nvPr/>
            </p:nvSpPr>
            <p:spPr bwMode="auto">
              <a:xfrm>
                <a:off x="9098451" y="3026562"/>
                <a:ext cx="1071851" cy="572623"/>
              </a:xfrm>
              <a:custGeom>
                <a:avLst/>
                <a:gdLst>
                  <a:gd name="T0" fmla="*/ 0 w 528877"/>
                  <a:gd name="T1" fmla="*/ 0 h 495119"/>
                  <a:gd name="T2" fmla="*/ 446153 w 528877"/>
                  <a:gd name="T3" fmla="*/ 0 h 495119"/>
                  <a:gd name="T4" fmla="*/ 528637 w 528877"/>
                  <a:gd name="T5" fmla="*/ 82551 h 495119"/>
                  <a:gd name="T6" fmla="*/ 528637 w 528877"/>
                  <a:gd name="T7" fmla="*/ 495300 h 495119"/>
                  <a:gd name="T8" fmla="*/ 0 w 528877"/>
                  <a:gd name="T9" fmla="*/ 495300 h 495119"/>
                  <a:gd name="T10" fmla="*/ 0 w 528877"/>
                  <a:gd name="T11" fmla="*/ 0 h 4951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28877"/>
                  <a:gd name="T19" fmla="*/ 0 h 495119"/>
                  <a:gd name="T20" fmla="*/ 528877 w 528877"/>
                  <a:gd name="T21" fmla="*/ 495119 h 4951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28877" h="495119">
                    <a:moveTo>
                      <a:pt x="0" y="0"/>
                    </a:moveTo>
                    <a:lnTo>
                      <a:pt x="446356" y="0"/>
                    </a:lnTo>
                    <a:cubicBezTo>
                      <a:pt x="491931" y="0"/>
                      <a:pt x="528877" y="36946"/>
                      <a:pt x="528877" y="82521"/>
                    </a:cubicBezTo>
                    <a:lnTo>
                      <a:pt x="528877" y="495119"/>
                    </a:lnTo>
                    <a:lnTo>
                      <a:pt x="0" y="495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矩形 8"/>
              <p:cNvSpPr>
                <a:spLocks noChangeArrowheads="1"/>
              </p:cNvSpPr>
              <p:nvPr/>
            </p:nvSpPr>
            <p:spPr bwMode="auto">
              <a:xfrm>
                <a:off x="4472485" y="3029260"/>
                <a:ext cx="4625969" cy="572623"/>
              </a:xfrm>
              <a:prstGeom prst="rect">
                <a:avLst/>
              </a:prstGeom>
              <a:solidFill>
                <a:srgbClr val="DC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zh-CN" altLang="en-US" sz="2800" b="1" dirty="0" smtClean="0">
                    <a:solidFill>
                      <a:schemeClr val="tx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加法器的</a:t>
                </a:r>
                <a:r>
                  <a:rPr lang="zh-CN" altLang="en-US" sz="2800" b="1" dirty="0">
                    <a:solidFill>
                      <a:schemeClr val="tx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设计与应用</a:t>
                </a: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2959229" y="4670011"/>
              <a:ext cx="4644124" cy="709281"/>
              <a:chOff x="2161996" y="3854032"/>
              <a:chExt cx="5581025" cy="574346"/>
            </a:xfrm>
          </p:grpSpPr>
          <p:sp>
            <p:nvSpPr>
              <p:cNvPr id="72" name="单圆角矩形 5"/>
              <p:cNvSpPr>
                <a:spLocks noChangeArrowheads="1"/>
              </p:cNvSpPr>
              <p:nvPr/>
            </p:nvSpPr>
            <p:spPr bwMode="auto">
              <a:xfrm flipH="1">
                <a:off x="2161996" y="3854032"/>
                <a:ext cx="1071852" cy="570788"/>
              </a:xfrm>
              <a:custGeom>
                <a:avLst/>
                <a:gdLst>
                  <a:gd name="T0" fmla="*/ 0 w 528877"/>
                  <a:gd name="T1" fmla="*/ 0 h 495119"/>
                  <a:gd name="T2" fmla="*/ 446154 w 528877"/>
                  <a:gd name="T3" fmla="*/ 0 h 495119"/>
                  <a:gd name="T4" fmla="*/ 528638 w 528877"/>
                  <a:gd name="T5" fmla="*/ 82287 h 495119"/>
                  <a:gd name="T6" fmla="*/ 528638 w 528877"/>
                  <a:gd name="T7" fmla="*/ 493713 h 495119"/>
                  <a:gd name="T8" fmla="*/ 0 w 528877"/>
                  <a:gd name="T9" fmla="*/ 493713 h 495119"/>
                  <a:gd name="T10" fmla="*/ 0 w 528877"/>
                  <a:gd name="T11" fmla="*/ 0 h 4951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28877"/>
                  <a:gd name="T19" fmla="*/ 0 h 495119"/>
                  <a:gd name="T20" fmla="*/ 528877 w 528877"/>
                  <a:gd name="T21" fmla="*/ 495119 h 4951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28877" h="495119">
                    <a:moveTo>
                      <a:pt x="0" y="0"/>
                    </a:moveTo>
                    <a:lnTo>
                      <a:pt x="446356" y="0"/>
                    </a:lnTo>
                    <a:cubicBezTo>
                      <a:pt x="491931" y="0"/>
                      <a:pt x="528877" y="36946"/>
                      <a:pt x="528877" y="82521"/>
                    </a:cubicBezTo>
                    <a:lnTo>
                      <a:pt x="528877" y="495119"/>
                    </a:lnTo>
                    <a:lnTo>
                      <a:pt x="0" y="4951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矩形 6"/>
              <p:cNvSpPr>
                <a:spLocks noChangeArrowheads="1"/>
              </p:cNvSpPr>
              <p:nvPr/>
            </p:nvSpPr>
            <p:spPr bwMode="auto">
              <a:xfrm>
                <a:off x="3240286" y="3857590"/>
                <a:ext cx="4502735" cy="570788"/>
              </a:xfrm>
              <a:prstGeom prst="rect">
                <a:avLst/>
              </a:prstGeom>
              <a:solidFill>
                <a:srgbClr val="DC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r>
                  <a:rPr lang="zh-CN" altLang="en-US" sz="2800" b="1" dirty="0">
                    <a:solidFill>
                      <a:schemeClr val="tx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芯片的封装与应用</a:t>
                </a:r>
              </a:p>
            </p:txBody>
          </p:sp>
        </p:grpSp>
        <p:sp>
          <p:nvSpPr>
            <p:cNvPr id="80" name="左大括号 79"/>
            <p:cNvSpPr/>
            <p:nvPr/>
          </p:nvSpPr>
          <p:spPr>
            <a:xfrm>
              <a:off x="2415164" y="2133601"/>
              <a:ext cx="560712" cy="2957689"/>
            </a:xfrm>
            <a:prstGeom prst="leftBrace">
              <a:avLst>
                <a:gd name="adj1" fmla="val 31410"/>
                <a:gd name="adj2" fmla="val 4984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88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00"/>
    </mc:Choice>
    <mc:Fallback xmlns="">
      <p:transition spd="slow" advTm="128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查看源图像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1" r="1447" b="17941"/>
          <a:stretch/>
        </p:blipFill>
        <p:spPr bwMode="auto">
          <a:xfrm>
            <a:off x="3041239" y="1759603"/>
            <a:ext cx="2308189" cy="2374546"/>
          </a:xfrm>
          <a:prstGeom prst="rect">
            <a:avLst/>
          </a:prstGeom>
          <a:noFill/>
          <a:extLst/>
        </p:spPr>
      </p:pic>
      <p:sp>
        <p:nvSpPr>
          <p:cNvPr id="9" name="矩形 8"/>
          <p:cNvSpPr/>
          <p:nvPr/>
        </p:nvSpPr>
        <p:spPr>
          <a:xfrm>
            <a:off x="659683" y="1233169"/>
            <a:ext cx="10656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电路功能：有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个输入和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个输出，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位数据编码为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位数据。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07" y="1139676"/>
            <a:ext cx="3786817" cy="5367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125" y="1739546"/>
            <a:ext cx="5446419" cy="2856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659683" y="678011"/>
            <a:ext cx="966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基础电路的实现与测试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编码器</a:t>
            </a:r>
            <a:endParaRPr lang="zh-CN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576" y="3274142"/>
            <a:ext cx="5956476" cy="3197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387273" y="1839764"/>
            <a:ext cx="4247451" cy="451406"/>
            <a:chOff x="3195483" y="3099667"/>
            <a:chExt cx="4079766" cy="45140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236627" y="3313472"/>
              <a:ext cx="396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195483" y="3539175"/>
              <a:ext cx="33800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929246" y="3099667"/>
              <a:ext cx="3346003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82270" algn="just">
                <a:lnSpc>
                  <a:spcPts val="2800"/>
                </a:lnSpc>
                <a:spcAft>
                  <a:spcPts val="0"/>
                </a:spcAft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位宽的两种定义方式</a:t>
              </a:r>
              <a:endPara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27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查看源图像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3" r="52079" b="2939"/>
          <a:stretch/>
        </p:blipFill>
        <p:spPr bwMode="auto">
          <a:xfrm>
            <a:off x="3110150" y="1788327"/>
            <a:ext cx="2379955" cy="2485211"/>
          </a:xfrm>
          <a:prstGeom prst="rect">
            <a:avLst/>
          </a:prstGeom>
          <a:noFill/>
          <a:extLst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110" y="1694834"/>
            <a:ext cx="5618243" cy="28544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9683" y="678011"/>
            <a:ext cx="966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基础电路的实现与测试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 </a:t>
            </a:r>
            <a:endParaRPr lang="zh-CN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8" name="矩形 7"/>
          <p:cNvSpPr/>
          <p:nvPr/>
        </p:nvSpPr>
        <p:spPr>
          <a:xfrm>
            <a:off x="659683" y="1233169"/>
            <a:ext cx="92217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电路功能：有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个输入和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个输出，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位输出中取一位有效。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3" y="1217238"/>
            <a:ext cx="4984070" cy="5281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309" y="2020375"/>
            <a:ext cx="4152900" cy="4410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300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3" y="678011"/>
            <a:ext cx="966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基础电路的实现与测试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译码器 仿真结果</a:t>
            </a:r>
            <a:endParaRPr lang="zh-CN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/>
          <a:srcRect b="18801"/>
          <a:stretch/>
        </p:blipFill>
        <p:spPr>
          <a:xfrm>
            <a:off x="707930" y="1217237"/>
            <a:ext cx="9700332" cy="1545628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767991" y="1245675"/>
            <a:ext cx="4437022" cy="4970251"/>
            <a:chOff x="812559" y="1530346"/>
            <a:chExt cx="4437022" cy="4970251"/>
          </a:xfrm>
        </p:grpSpPr>
        <p:grpSp>
          <p:nvGrpSpPr>
            <p:cNvPr id="13" name="组合 12"/>
            <p:cNvGrpSpPr/>
            <p:nvPr/>
          </p:nvGrpSpPr>
          <p:grpSpPr>
            <a:xfrm>
              <a:off x="812559" y="1876879"/>
              <a:ext cx="4437022" cy="4623718"/>
              <a:chOff x="642583" y="789951"/>
              <a:chExt cx="4437022" cy="4623718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583" y="1233676"/>
                <a:ext cx="4326147" cy="4179993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642583" y="789951"/>
                <a:ext cx="4437022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调整至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时刻，缩放仿真窗口，调整数值显示以便于观察。</a:t>
                </a:r>
                <a:endParaRPr lang="zh-CN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490662" y="1530346"/>
              <a:ext cx="1088635" cy="2923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976112" y="1550547"/>
              <a:ext cx="345057" cy="2923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/>
          <a:srcRect b="22107"/>
          <a:stretch/>
        </p:blipFill>
        <p:spPr>
          <a:xfrm>
            <a:off x="1367569" y="4246051"/>
            <a:ext cx="9410700" cy="105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3" y="678011"/>
            <a:ext cx="966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基础电路的实现与测试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045B5C-43C2-4493-82DA-E3EAEDD94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244" y="2051942"/>
            <a:ext cx="2379171" cy="23904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2" name="矩形 1"/>
          <p:cNvSpPr/>
          <p:nvPr/>
        </p:nvSpPr>
        <p:spPr>
          <a:xfrm>
            <a:off x="784336" y="1276214"/>
            <a:ext cx="10571921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81000"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时钟上升沿时，将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值复制到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，在其他时间保持原有的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913" y="2760255"/>
            <a:ext cx="2167997" cy="12120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AAA4FF-D504-496C-9CE5-6EA7E759F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3" y="2115395"/>
            <a:ext cx="8140188" cy="4405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35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3" y="678011"/>
            <a:ext cx="966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基础电路的实现与测试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触发器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36" y="1217238"/>
            <a:ext cx="5671076" cy="4301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42" y="3998211"/>
            <a:ext cx="7582870" cy="253186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253478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3" y="678011"/>
            <a:ext cx="966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基础电路的实现与测试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76665E-D957-46E8-A423-5FABF0AD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54" y="1571198"/>
            <a:ext cx="5505450" cy="2381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AA0542-F9D1-4F63-B9DA-EE422433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70" y="2202472"/>
            <a:ext cx="7274950" cy="4182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2" name="矩形 1"/>
          <p:cNvSpPr/>
          <p:nvPr/>
        </p:nvSpPr>
        <p:spPr>
          <a:xfrm>
            <a:off x="659683" y="1229873"/>
            <a:ext cx="1088338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82270" algn="just">
              <a:lnSpc>
                <a:spcPts val="2800"/>
              </a:lnSpc>
              <a:spcAft>
                <a:spcPts val="0"/>
              </a:spcAft>
            </a:pP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个触发器组成，寄存器的所有位同时被更新。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566216" y="3313472"/>
            <a:ext cx="5284191" cy="451406"/>
            <a:chOff x="2566216" y="3313472"/>
            <a:chExt cx="5284191" cy="45140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3195483" y="3313472"/>
              <a:ext cx="792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566216" y="3696930"/>
              <a:ext cx="504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4350584" y="3313472"/>
              <a:ext cx="3499823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82270" algn="just">
                <a:lnSpc>
                  <a:spcPts val="2800"/>
                </a:lnSpc>
                <a:spcAft>
                  <a:spcPts val="0"/>
                </a:spcAft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位宽的两种定义方式</a:t>
              </a:r>
              <a:endPara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71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3" y="678011"/>
            <a:ext cx="966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基础电路的实现与测试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072" y="1217238"/>
            <a:ext cx="7824715" cy="4250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6401CB-28E7-45F7-81D3-2C5DF6C4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5" y="4395414"/>
            <a:ext cx="10697937" cy="21450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331277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3" y="678011"/>
            <a:ext cx="96608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基础电路的实现与测试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659683" y="1217238"/>
            <a:ext cx="966084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30238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选做：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用结构化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描述方式（调用触发器模块）实现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位寄存器，并进行测试分析。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6172" y="2491259"/>
            <a:ext cx="9384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30238" latinLnBrk="1"/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选做题占实验总分，想得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的同学需要完成！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97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52700"/>
            <a:ext cx="1219200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黑体"/>
              <a:ea typeface="黑体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9" r="53863"/>
          <a:stretch>
            <a:fillRect/>
          </a:stretch>
        </p:blipFill>
        <p:spPr>
          <a:xfrm>
            <a:off x="265362" y="162233"/>
            <a:ext cx="2517275" cy="6791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807344"/>
            <a:ext cx="12192000" cy="14219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defRPr/>
            </a:pPr>
            <a:r>
              <a:rPr lang="zh-CN" altLang="en-US" sz="7200" b="1" kern="100" dirty="0">
                <a:solidFill>
                  <a:srgbClr val="1557AE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谢谢！</a:t>
            </a:r>
            <a:endParaRPr lang="zh-CN" altLang="zh-CN" sz="7200" b="1" kern="100" dirty="0">
              <a:solidFill>
                <a:srgbClr val="1557AE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8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01"/>
    </mc:Choice>
    <mc:Fallback xmlns="">
      <p:transition spd="slow" advTm="17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4" y="632732"/>
            <a:ext cx="10981710" cy="4811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6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基础电路的实现与测试</a:t>
            </a:r>
            <a:endParaRPr lang="zh-CN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6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Vivado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Test”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目录下的实例，验证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Vivado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完整的开发流程，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Vivado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语言和开发板的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拍照记录开发板运行结果，简要分析对开发过程和三种文件作用的理解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600"/>
              </a:lnSpc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6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Vivado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基础电路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（基础门电路、编码器、译码器、触发器、寄存器）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与仿真测试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不用下载到开发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记录、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电路图、设计代码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波形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，注重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仿真结果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输入输出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之间的时序关系。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360583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3" y="678010"/>
            <a:ext cx="109227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Vivado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流程验证 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新建工程：（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RTL Project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）芯片选型；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导入文件：源文件，仿真文件，约束文件；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时序仿真、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分析；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配置；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综合；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生成二进制文件，下载到板卡验证。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90044" y="4633435"/>
            <a:ext cx="7720871" cy="1869995"/>
            <a:chOff x="752866" y="4816590"/>
            <a:chExt cx="7720871" cy="18699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2831" y="4816590"/>
              <a:ext cx="2650906" cy="184760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矩形 5"/>
            <p:cNvSpPr/>
            <p:nvPr/>
          </p:nvSpPr>
          <p:spPr>
            <a:xfrm>
              <a:off x="752866" y="4932259"/>
              <a:ext cx="4399471" cy="175432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EGo1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开发板和流水灯代码为例，介绍开发流程（ 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Flowing_light_EGo1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 。 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Basys3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开发板开发流程相同，代码选择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3-8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译码器（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Decoder38_Basys3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）。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401843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4" y="678011"/>
            <a:ext cx="11060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新建工程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RTL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，芯片选型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EGo1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xc7a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tcsg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324-1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Basys3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xc7a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tcpg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236-1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83" y="1986895"/>
            <a:ext cx="5536124" cy="331809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422270" y="2115480"/>
            <a:ext cx="5354277" cy="3984856"/>
            <a:chOff x="2514600" y="1640383"/>
            <a:chExt cx="6125029" cy="521761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l="30001" t="17514" r="29285" b="20829"/>
            <a:stretch/>
          </p:blipFill>
          <p:spPr>
            <a:xfrm>
              <a:off x="2514600" y="1640383"/>
              <a:ext cx="6125029" cy="521761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2686050" y="2749550"/>
              <a:ext cx="2470150" cy="7508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71559" y="2367124"/>
            <a:ext cx="4891393" cy="3935834"/>
            <a:chOff x="2202271" y="2292183"/>
            <a:chExt cx="4891393" cy="393583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2271" y="2292183"/>
              <a:ext cx="4891393" cy="393583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719543" y="4023872"/>
              <a:ext cx="894425" cy="1758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778" y="3051415"/>
            <a:ext cx="4686597" cy="34541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13" name="图片 12"/>
          <p:cNvPicPr/>
          <p:nvPr/>
        </p:nvPicPr>
        <p:blipFill>
          <a:blip r:embed="rId6"/>
          <a:stretch>
            <a:fillRect/>
          </a:stretch>
        </p:blipFill>
        <p:spPr>
          <a:xfrm>
            <a:off x="2511760" y="759125"/>
            <a:ext cx="467825" cy="4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9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3886"/>
          <a:stretch/>
        </p:blipFill>
        <p:spPr>
          <a:xfrm>
            <a:off x="2465258" y="898524"/>
            <a:ext cx="8389555" cy="55907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9683" y="678011"/>
            <a:ext cx="966084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3757" y="1229716"/>
            <a:ext cx="4054851" cy="461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565933" y="1777441"/>
            <a:ext cx="6259384" cy="3081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465257" y="1796724"/>
            <a:ext cx="1919235" cy="4680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4585597" y="5023792"/>
            <a:ext cx="6220413" cy="1453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873341" y="3318410"/>
            <a:ext cx="156242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68608" y="1101341"/>
            <a:ext cx="1195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菜单栏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33647" y="2532410"/>
            <a:ext cx="156242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编辑窗口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38442" y="5751684"/>
            <a:ext cx="156242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6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022108" y="1340565"/>
            <a:ext cx="5976779" cy="5069699"/>
            <a:chOff x="449899" y="1259067"/>
            <a:chExt cx="5976779" cy="506969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28283" t="10324" r="19239" b="10541"/>
            <a:stretch/>
          </p:blipFill>
          <p:spPr>
            <a:xfrm>
              <a:off x="449899" y="1259067"/>
              <a:ext cx="5976779" cy="5069699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334030" y="2235927"/>
              <a:ext cx="812572" cy="60016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1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设计文件</a:t>
              </a:r>
              <a:endPara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1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约束文件</a:t>
              </a:r>
              <a:endPara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1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仿真文件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659683" y="678011"/>
            <a:ext cx="966084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导入文件：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设计文件，仿真文件，约束文件；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217" y="2332454"/>
            <a:ext cx="4419959" cy="3025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55" y="1719749"/>
            <a:ext cx="3967521" cy="3953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865" y="1461609"/>
            <a:ext cx="4675808" cy="4482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340" y="1841419"/>
            <a:ext cx="4224656" cy="4194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439" y="1465501"/>
            <a:ext cx="6043949" cy="5128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4775013" y="1980865"/>
            <a:ext cx="7110604" cy="4716795"/>
            <a:chOff x="975550" y="1719750"/>
            <a:chExt cx="7110604" cy="4716795"/>
          </a:xfrm>
        </p:grpSpPr>
        <p:grpSp>
          <p:nvGrpSpPr>
            <p:cNvPr id="18" name="组合 17"/>
            <p:cNvGrpSpPr/>
            <p:nvPr/>
          </p:nvGrpSpPr>
          <p:grpSpPr>
            <a:xfrm>
              <a:off x="975550" y="1719750"/>
              <a:ext cx="7110604" cy="4716795"/>
              <a:chOff x="975550" y="1719750"/>
              <a:chExt cx="7110604" cy="4716795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5550" y="1719750"/>
                <a:ext cx="7110604" cy="471679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5" name="矩形 14"/>
              <p:cNvSpPr/>
              <p:nvPr/>
            </p:nvSpPr>
            <p:spPr>
              <a:xfrm>
                <a:off x="3065678" y="3092681"/>
                <a:ext cx="1463189" cy="16810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177765" y="3612435"/>
                <a:ext cx="1351102" cy="19396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177765" y="4125735"/>
                <a:ext cx="1463189" cy="16810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2685934" y="2004227"/>
              <a:ext cx="457048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按照相同步骤，导入约束文件和仿真文件。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12703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9683" y="678011"/>
            <a:ext cx="11322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编写程序：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文件（电路功能），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文件（测试），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文件（模块输入输出变量与开发板引脚对应关系）；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1666"/>
          <a:stretch/>
        </p:blipFill>
        <p:spPr>
          <a:xfrm>
            <a:off x="1043796" y="1787402"/>
            <a:ext cx="3071581" cy="47082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12015"/>
          <a:stretch/>
        </p:blipFill>
        <p:spPr>
          <a:xfrm>
            <a:off x="4436763" y="1788796"/>
            <a:ext cx="3250815" cy="46896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686" y="1240404"/>
            <a:ext cx="3777239" cy="525528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4292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18" y="1392327"/>
            <a:ext cx="4249135" cy="48088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9683" y="678011"/>
            <a:ext cx="10930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顶层模块（加黑显示），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入口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(Set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Top)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880317" y="2719279"/>
            <a:ext cx="4156858" cy="2567792"/>
            <a:chOff x="425750" y="2586019"/>
            <a:chExt cx="4156858" cy="2567792"/>
          </a:xfrm>
        </p:grpSpPr>
        <p:sp>
          <p:nvSpPr>
            <p:cNvPr id="8" name="圆角矩形 7"/>
            <p:cNvSpPr/>
            <p:nvPr/>
          </p:nvSpPr>
          <p:spPr>
            <a:xfrm>
              <a:off x="2417064" y="2586019"/>
              <a:ext cx="2165544" cy="39872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25750" y="4028536"/>
              <a:ext cx="1032114" cy="11252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7" name="直接箭头连接符 16"/>
            <p:cNvCxnSpPr>
              <a:stCxn id="14" idx="3"/>
              <a:endCxn id="8" idx="1"/>
            </p:cNvCxnSpPr>
            <p:nvPr/>
          </p:nvCxnSpPr>
          <p:spPr>
            <a:xfrm flipV="1">
              <a:off x="1457864" y="2785380"/>
              <a:ext cx="959200" cy="18057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864773" y="3681806"/>
            <a:ext cx="4162068" cy="745895"/>
            <a:chOff x="410206" y="3548545"/>
            <a:chExt cx="4162068" cy="745895"/>
          </a:xfrm>
        </p:grpSpPr>
        <p:sp>
          <p:nvSpPr>
            <p:cNvPr id="13" name="圆角矩形 12"/>
            <p:cNvSpPr/>
            <p:nvPr/>
          </p:nvSpPr>
          <p:spPr>
            <a:xfrm>
              <a:off x="410206" y="3732506"/>
              <a:ext cx="1047658" cy="21566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6" name="直接箭头连接符 15"/>
            <p:cNvCxnSpPr>
              <a:stCxn id="13" idx="3"/>
              <a:endCxn id="22" idx="1"/>
            </p:cNvCxnSpPr>
            <p:nvPr/>
          </p:nvCxnSpPr>
          <p:spPr>
            <a:xfrm>
              <a:off x="1457864" y="3840337"/>
              <a:ext cx="948866" cy="811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21"/>
            <p:cNvSpPr/>
            <p:nvPr/>
          </p:nvSpPr>
          <p:spPr>
            <a:xfrm>
              <a:off x="2406730" y="3548545"/>
              <a:ext cx="2165544" cy="74589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416064" y="1556929"/>
            <a:ext cx="5848706" cy="4965378"/>
            <a:chOff x="4782647" y="1336629"/>
            <a:chExt cx="6251096" cy="53069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l="28160" t="10641" r="19482" b="10336"/>
            <a:stretch/>
          </p:blipFill>
          <p:spPr>
            <a:xfrm>
              <a:off x="4782647" y="1336629"/>
              <a:ext cx="6251096" cy="5306995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7805895" y="5430329"/>
              <a:ext cx="1338105" cy="18546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584" y="1939101"/>
            <a:ext cx="7028513" cy="4583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659683" y="138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188914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|25.1|62.4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23702</TotalTime>
  <Words>907</Words>
  <Application>Microsoft Office PowerPoint</Application>
  <PresentationFormat>宽屏</PresentationFormat>
  <Paragraphs>104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等线</vt:lpstr>
      <vt:lpstr>等线 Light</vt:lpstr>
      <vt:lpstr>黑体</vt:lpstr>
      <vt:lpstr>隶书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Administrator</cp:lastModifiedBy>
  <cp:revision>3164</cp:revision>
  <cp:lastPrinted>2015-09-08T03:57:00Z</cp:lastPrinted>
  <dcterms:created xsi:type="dcterms:W3CDTF">2015-09-04T08:06:00Z</dcterms:created>
  <dcterms:modified xsi:type="dcterms:W3CDTF">2025-05-08T06:31:41Z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